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462" autoAdjust="0"/>
  </p:normalViewPr>
  <p:slideViewPr>
    <p:cSldViewPr snapToGrid="0">
      <p:cViewPr varScale="1">
        <p:scale>
          <a:sx n="66" d="100"/>
          <a:sy n="66" d="100"/>
        </p:scale>
        <p:origin x="28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BFA55-FE02-4DDC-8217-793999EFC561}" type="datetimeFigureOut">
              <a:rPr lang="en-US" smtClean="0"/>
              <a:t>10/19/2022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0B580A-D266-4931-BBBA-8E8CA5297CF3}" type="slidenum">
              <a:rPr lang="en-US" smtClean="0"/>
              <a:t>‹#›</a:t>
            </a:fld>
            <a:endParaRPr lang="en-US"/>
          </a:p>
        </p:txBody>
      </p:sp>
    </p:spTree>
    <p:extLst>
      <p:ext uri="{BB962C8B-B14F-4D97-AF65-F5344CB8AC3E}">
        <p14:creationId xmlns:p14="http://schemas.microsoft.com/office/powerpoint/2010/main" val="813303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idsihealth.org/resource-items/idsi-reference-case-for-economic-evaluatio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41923">
              <a:buFont typeface="Arial" panose="020B0604020202020204" pitchFamily="34" charset="0"/>
              <a:buChar char="•"/>
              <a:defRPr/>
            </a:pPr>
            <a:r>
              <a:rPr lang="en-US" dirty="0"/>
              <a:t>This presentation will discuss the various types of economic evaluations: </a:t>
            </a:r>
          </a:p>
          <a:p>
            <a:pPr marL="628650" lvl="1" indent="-171450" defTabSz="941923">
              <a:buFont typeface="Arial" panose="020B0604020202020204" pitchFamily="34" charset="0"/>
              <a:buChar char="•"/>
              <a:defRPr/>
            </a:pPr>
            <a:r>
              <a:rPr lang="en-US" dirty="0"/>
              <a:t>Cost-Efficiency Analysis</a:t>
            </a:r>
          </a:p>
          <a:p>
            <a:pPr marL="628650" lvl="1" indent="-171450" defTabSz="941923">
              <a:buFont typeface="Arial" panose="020B0604020202020204" pitchFamily="34" charset="0"/>
              <a:buChar char="•"/>
              <a:defRPr/>
            </a:pPr>
            <a:r>
              <a:rPr lang="en-US" dirty="0"/>
              <a:t>Cost-Effectiveness Analysis</a:t>
            </a:r>
          </a:p>
          <a:p>
            <a:pPr marL="628650" lvl="1" indent="-171450" defTabSz="941923">
              <a:buFont typeface="Arial" panose="020B0604020202020204" pitchFamily="34" charset="0"/>
              <a:buChar char="•"/>
              <a:defRPr/>
            </a:pPr>
            <a:r>
              <a:rPr lang="en-US" dirty="0"/>
              <a:t>Cost-Utility Analysis</a:t>
            </a:r>
          </a:p>
          <a:p>
            <a:pPr marL="628650" lvl="1" indent="-171450" defTabSz="941923">
              <a:buFont typeface="Arial" panose="020B0604020202020204" pitchFamily="34" charset="0"/>
              <a:buChar char="•"/>
              <a:defRPr/>
            </a:pPr>
            <a:r>
              <a:rPr lang="en-US" dirty="0"/>
              <a:t>Benefit-Cost Analysis</a:t>
            </a:r>
          </a:p>
          <a:p>
            <a:endParaRPr lang="en-US" dirty="0"/>
          </a:p>
        </p:txBody>
      </p:sp>
      <p:sp>
        <p:nvSpPr>
          <p:cNvPr id="4" name="Slide Number Placeholder 3"/>
          <p:cNvSpPr>
            <a:spLocks noGrp="1"/>
          </p:cNvSpPr>
          <p:nvPr>
            <p:ph type="sldNum" sz="quarter" idx="5"/>
          </p:nvPr>
        </p:nvSpPr>
        <p:spPr/>
        <p:txBody>
          <a:bodyPr/>
          <a:lstStyle/>
          <a:p>
            <a:fld id="{E70B580A-D266-4931-BBBA-8E8CA5297CF3}" type="slidenum">
              <a:rPr lang="en-US" smtClean="0"/>
              <a:t>2</a:t>
            </a:fld>
            <a:endParaRPr lang="en-US"/>
          </a:p>
        </p:txBody>
      </p:sp>
    </p:spTree>
    <p:extLst>
      <p:ext uri="{BB962C8B-B14F-4D97-AF65-F5344CB8AC3E}">
        <p14:creationId xmlns:p14="http://schemas.microsoft.com/office/powerpoint/2010/main" val="3963625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41923">
              <a:buFont typeface="Arial" panose="020B0604020202020204" pitchFamily="34" charset="0"/>
              <a:buChar char="•"/>
              <a:defRPr/>
            </a:pPr>
            <a:r>
              <a:rPr lang="en-US" dirty="0"/>
              <a:t>Cost per DALY averted or cost per </a:t>
            </a:r>
            <a:r>
              <a:rPr lang="en-US" dirty="0" err="1"/>
              <a:t>HLY</a:t>
            </a:r>
            <a:r>
              <a:rPr lang="en-US" dirty="0"/>
              <a:t> saved is the result.</a:t>
            </a:r>
          </a:p>
          <a:p>
            <a:pPr marL="171450" indent="-171450" defTabSz="941923">
              <a:buFont typeface="Arial" panose="020B0604020202020204" pitchFamily="34" charset="0"/>
              <a:buChar char="•"/>
              <a:defRPr/>
            </a:pPr>
            <a:r>
              <a:rPr lang="en-US" dirty="0"/>
              <a:t>Can be compared across many interventions and many health areas, since </a:t>
            </a:r>
            <a:r>
              <a:rPr lang="en-US" dirty="0" err="1"/>
              <a:t>DALYs</a:t>
            </a:r>
            <a:r>
              <a:rPr lang="en-US" dirty="0"/>
              <a:t> or </a:t>
            </a:r>
            <a:r>
              <a:rPr lang="en-US" dirty="0" err="1"/>
              <a:t>HLYs</a:t>
            </a:r>
            <a:r>
              <a:rPr lang="en-US" dirty="0"/>
              <a:t> can be calculated for any health area.</a:t>
            </a:r>
          </a:p>
          <a:p>
            <a:endParaRPr lang="en-US" dirty="0"/>
          </a:p>
        </p:txBody>
      </p:sp>
      <p:sp>
        <p:nvSpPr>
          <p:cNvPr id="4" name="Slide Number Placeholder 3"/>
          <p:cNvSpPr>
            <a:spLocks noGrp="1"/>
          </p:cNvSpPr>
          <p:nvPr>
            <p:ph type="sldNum" sz="quarter" idx="5"/>
          </p:nvPr>
        </p:nvSpPr>
        <p:spPr/>
        <p:txBody>
          <a:bodyPr/>
          <a:lstStyle/>
          <a:p>
            <a:fld id="{E70B580A-D266-4931-BBBA-8E8CA5297CF3}" type="slidenum">
              <a:rPr lang="en-US" smtClean="0"/>
              <a:t>13</a:t>
            </a:fld>
            <a:endParaRPr lang="en-US"/>
          </a:p>
        </p:txBody>
      </p:sp>
    </p:spTree>
    <p:extLst>
      <p:ext uri="{BB962C8B-B14F-4D97-AF65-F5344CB8AC3E}">
        <p14:creationId xmlns:p14="http://schemas.microsoft.com/office/powerpoint/2010/main" val="1114879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Requires the most assumptions because a monetary value has to be placed on lives to calculate the BCA.</a:t>
            </a:r>
          </a:p>
          <a:p>
            <a:endParaRPr lang="en-US" dirty="0"/>
          </a:p>
        </p:txBody>
      </p:sp>
      <p:sp>
        <p:nvSpPr>
          <p:cNvPr id="4" name="Slide Number Placeholder 3"/>
          <p:cNvSpPr>
            <a:spLocks noGrp="1"/>
          </p:cNvSpPr>
          <p:nvPr>
            <p:ph type="sldNum" sz="quarter" idx="5"/>
          </p:nvPr>
        </p:nvSpPr>
        <p:spPr/>
        <p:txBody>
          <a:bodyPr/>
          <a:lstStyle/>
          <a:p>
            <a:fld id="{E70B580A-D266-4931-BBBA-8E8CA5297CF3}" type="slidenum">
              <a:rPr lang="en-US" smtClean="0"/>
              <a:t>14</a:t>
            </a:fld>
            <a:endParaRPr lang="en-US"/>
          </a:p>
        </p:txBody>
      </p:sp>
    </p:spTree>
    <p:extLst>
      <p:ext uri="{BB962C8B-B14F-4D97-AF65-F5344CB8AC3E}">
        <p14:creationId xmlns:p14="http://schemas.microsoft.com/office/powerpoint/2010/main" val="2295752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terms that are often used in economic evaluations, so it is helpful to understand the basic idea behind them.</a:t>
            </a:r>
          </a:p>
          <a:p>
            <a:pPr marL="171450" indent="-171450">
              <a:buFont typeface="Arial" panose="020B0604020202020204" pitchFamily="34" charset="0"/>
              <a:buChar char="•"/>
            </a:pPr>
            <a:r>
              <a:rPr lang="en-US" b="1" dirty="0"/>
              <a:t>Incremental Cost Effectiveness Ratio (ICER)</a:t>
            </a:r>
            <a:r>
              <a:rPr lang="en-US" dirty="0"/>
              <a:t>: used when an intervention is added on top of an already existing program. The incremental (or additional) cost of this intervention is divided by the incremental effect of the added intervention.</a:t>
            </a:r>
          </a:p>
          <a:p>
            <a:pPr marL="628650" lvl="1" indent="-171450">
              <a:buFont typeface="Arial" panose="020B0604020202020204" pitchFamily="34" charset="0"/>
              <a:buChar char="•"/>
            </a:pPr>
            <a:r>
              <a:rPr lang="en-US" dirty="0"/>
              <a:t>An ICER can be a CEA (such as cost per unintended pregnancy averted) or a CUA (such as cost per DALY averted).</a:t>
            </a:r>
          </a:p>
          <a:p>
            <a:pPr marL="171450" indent="-171450">
              <a:buFont typeface="Arial" panose="020B0604020202020204" pitchFamily="34" charset="0"/>
              <a:buChar char="•"/>
            </a:pPr>
            <a:r>
              <a:rPr lang="en-US" b="1" dirty="0"/>
              <a:t>Return on Investment (ROI)</a:t>
            </a:r>
            <a:r>
              <a:rPr lang="en-US" dirty="0"/>
              <a:t> is commonly used in commercial business especially financial investments. It can also be used in health economics. It measures the direct financial return for an investor and is a percentage.</a:t>
            </a:r>
          </a:p>
          <a:p>
            <a:endParaRPr lang="en-US" dirty="0"/>
          </a:p>
        </p:txBody>
      </p:sp>
      <p:sp>
        <p:nvSpPr>
          <p:cNvPr id="4" name="Slide Number Placeholder 3"/>
          <p:cNvSpPr>
            <a:spLocks noGrp="1"/>
          </p:cNvSpPr>
          <p:nvPr>
            <p:ph type="sldNum" sz="quarter" idx="5"/>
          </p:nvPr>
        </p:nvSpPr>
        <p:spPr/>
        <p:txBody>
          <a:bodyPr/>
          <a:lstStyle/>
          <a:p>
            <a:fld id="{E70B580A-D266-4931-BBBA-8E8CA5297CF3}" type="slidenum">
              <a:rPr lang="en-US" smtClean="0"/>
              <a:t>15</a:t>
            </a:fld>
            <a:endParaRPr lang="en-US"/>
          </a:p>
        </p:txBody>
      </p:sp>
    </p:spTree>
    <p:extLst>
      <p:ext uri="{BB962C8B-B14F-4D97-AF65-F5344CB8AC3E}">
        <p14:creationId xmlns:p14="http://schemas.microsoft.com/office/powerpoint/2010/main" val="1162408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41923">
              <a:buFont typeface="Arial" panose="020B0604020202020204" pitchFamily="34" charset="0"/>
              <a:buChar char="•"/>
              <a:defRPr/>
            </a:pPr>
            <a:r>
              <a:rPr lang="en-US" dirty="0"/>
              <a:t>When you define the question, it is important the keep the purpose in mind, i.e., what are you trying to measure?</a:t>
            </a:r>
          </a:p>
          <a:p>
            <a:pPr marL="171450" indent="-171450" defTabSz="941923">
              <a:buFont typeface="Arial" panose="020B0604020202020204" pitchFamily="34" charset="0"/>
              <a:buChar char="•"/>
              <a:defRPr/>
            </a:pPr>
            <a:r>
              <a:rPr lang="en-US" dirty="0"/>
              <a:t>Ideally, the cost and impact evaluation should be designed and conducted at the same time, so they can be aligned.</a:t>
            </a:r>
          </a:p>
          <a:p>
            <a:pPr marL="171450" indent="-171450" defTabSz="941923">
              <a:buFont typeface="Arial" panose="020B0604020202020204" pitchFamily="34" charset="0"/>
              <a:buChar char="•"/>
              <a:defRPr/>
            </a:pPr>
            <a:r>
              <a:rPr lang="en-US" dirty="0"/>
              <a:t>Impact data can be used to inform modeling and specific types of economic evaluations.</a:t>
            </a:r>
          </a:p>
          <a:p>
            <a:endParaRPr lang="en-US" dirty="0"/>
          </a:p>
        </p:txBody>
      </p:sp>
      <p:sp>
        <p:nvSpPr>
          <p:cNvPr id="4" name="Slide Number Placeholder 3"/>
          <p:cNvSpPr>
            <a:spLocks noGrp="1"/>
          </p:cNvSpPr>
          <p:nvPr>
            <p:ph type="sldNum" sz="quarter" idx="5"/>
          </p:nvPr>
        </p:nvSpPr>
        <p:spPr/>
        <p:txBody>
          <a:bodyPr/>
          <a:lstStyle/>
          <a:p>
            <a:fld id="{E70B580A-D266-4931-BBBA-8E8CA5297CF3}" type="slidenum">
              <a:rPr lang="en-US" smtClean="0"/>
              <a:t>16</a:t>
            </a:fld>
            <a:endParaRPr lang="en-US"/>
          </a:p>
        </p:txBody>
      </p:sp>
    </p:spTree>
    <p:extLst>
      <p:ext uri="{BB962C8B-B14F-4D97-AF65-F5344CB8AC3E}">
        <p14:creationId xmlns:p14="http://schemas.microsoft.com/office/powerpoint/2010/main" val="3301830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inverse is true as well. If a study reports impact but no costs, those results are not enough to evaluate an intervention and/or make a policy decision.</a:t>
            </a:r>
          </a:p>
          <a:p>
            <a:endParaRPr lang="en-US" dirty="0"/>
          </a:p>
        </p:txBody>
      </p:sp>
      <p:sp>
        <p:nvSpPr>
          <p:cNvPr id="4" name="Slide Number Placeholder 3"/>
          <p:cNvSpPr>
            <a:spLocks noGrp="1"/>
          </p:cNvSpPr>
          <p:nvPr>
            <p:ph type="sldNum" sz="quarter" idx="5"/>
          </p:nvPr>
        </p:nvSpPr>
        <p:spPr/>
        <p:txBody>
          <a:bodyPr/>
          <a:lstStyle/>
          <a:p>
            <a:fld id="{E70B580A-D266-4931-BBBA-8E8CA5297CF3}" type="slidenum">
              <a:rPr lang="en-US" smtClean="0"/>
              <a:t>19</a:t>
            </a:fld>
            <a:endParaRPr lang="en-US"/>
          </a:p>
        </p:txBody>
      </p:sp>
    </p:spTree>
    <p:extLst>
      <p:ext uri="{BB962C8B-B14F-4D97-AF65-F5344CB8AC3E}">
        <p14:creationId xmlns:p14="http://schemas.microsoft.com/office/powerpoint/2010/main" val="3077935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Cost utility analysis displays results in cost per DALY averted.</a:t>
            </a:r>
          </a:p>
          <a:p>
            <a:endParaRPr lang="en-US" dirty="0"/>
          </a:p>
        </p:txBody>
      </p:sp>
      <p:sp>
        <p:nvSpPr>
          <p:cNvPr id="4" name="Slide Number Placeholder 3"/>
          <p:cNvSpPr>
            <a:spLocks noGrp="1"/>
          </p:cNvSpPr>
          <p:nvPr>
            <p:ph type="sldNum" sz="quarter" idx="5"/>
          </p:nvPr>
        </p:nvSpPr>
        <p:spPr/>
        <p:txBody>
          <a:bodyPr/>
          <a:lstStyle/>
          <a:p>
            <a:fld id="{E70B580A-D266-4931-BBBA-8E8CA5297CF3}" type="slidenum">
              <a:rPr lang="en-US" smtClean="0"/>
              <a:t>21</a:t>
            </a:fld>
            <a:endParaRPr lang="en-US"/>
          </a:p>
        </p:txBody>
      </p:sp>
    </p:spTree>
    <p:extLst>
      <p:ext uri="{BB962C8B-B14F-4D97-AF65-F5344CB8AC3E}">
        <p14:creationId xmlns:p14="http://schemas.microsoft.com/office/powerpoint/2010/main" val="3567876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is a ratio, that is, it is not in percentage terms.</a:t>
            </a:r>
          </a:p>
          <a:p>
            <a:endParaRPr lang="en-US" dirty="0"/>
          </a:p>
        </p:txBody>
      </p:sp>
      <p:sp>
        <p:nvSpPr>
          <p:cNvPr id="4" name="Slide Number Placeholder 3"/>
          <p:cNvSpPr>
            <a:spLocks noGrp="1"/>
          </p:cNvSpPr>
          <p:nvPr>
            <p:ph type="sldNum" sz="quarter" idx="5"/>
          </p:nvPr>
        </p:nvSpPr>
        <p:spPr/>
        <p:txBody>
          <a:bodyPr/>
          <a:lstStyle/>
          <a:p>
            <a:fld id="{E70B580A-D266-4931-BBBA-8E8CA5297CF3}" type="slidenum">
              <a:rPr lang="en-US" smtClean="0"/>
              <a:t>23</a:t>
            </a:fld>
            <a:endParaRPr lang="en-US"/>
          </a:p>
        </p:txBody>
      </p:sp>
    </p:spTree>
    <p:extLst>
      <p:ext uri="{BB962C8B-B14F-4D97-AF65-F5344CB8AC3E}">
        <p14:creationId xmlns:p14="http://schemas.microsoft.com/office/powerpoint/2010/main" val="1337833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is in percentage terms.</a:t>
            </a:r>
          </a:p>
          <a:p>
            <a:endParaRPr lang="en-US" dirty="0"/>
          </a:p>
        </p:txBody>
      </p:sp>
      <p:sp>
        <p:nvSpPr>
          <p:cNvPr id="4" name="Slide Number Placeholder 3"/>
          <p:cNvSpPr>
            <a:spLocks noGrp="1"/>
          </p:cNvSpPr>
          <p:nvPr>
            <p:ph type="sldNum" sz="quarter" idx="5"/>
          </p:nvPr>
        </p:nvSpPr>
        <p:spPr/>
        <p:txBody>
          <a:bodyPr/>
          <a:lstStyle/>
          <a:p>
            <a:fld id="{E70B580A-D266-4931-BBBA-8E8CA5297CF3}" type="slidenum">
              <a:rPr lang="en-US" smtClean="0"/>
              <a:t>25</a:t>
            </a:fld>
            <a:endParaRPr lang="en-US"/>
          </a:p>
        </p:txBody>
      </p:sp>
    </p:spTree>
    <p:extLst>
      <p:ext uri="{BB962C8B-B14F-4D97-AF65-F5344CB8AC3E}">
        <p14:creationId xmlns:p14="http://schemas.microsoft.com/office/powerpoint/2010/main" val="2549208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41923">
              <a:buFont typeface="Arial" panose="020B0604020202020204" pitchFamily="34" charset="0"/>
              <a:buChar char="•"/>
              <a:defRPr/>
            </a:pPr>
            <a:r>
              <a:rPr lang="en-US" dirty="0" err="1"/>
              <a:t>BCRs</a:t>
            </a:r>
            <a:r>
              <a:rPr lang="en-US" dirty="0"/>
              <a:t>, or benefit-cost ratios, are scale neutral, meaning that the absolute benefits should be compared to determine which intervention may be more impactful.</a:t>
            </a:r>
          </a:p>
          <a:p>
            <a:pPr marL="171450" indent="-171450" defTabSz="941923">
              <a:buFont typeface="Arial" panose="020B0604020202020204" pitchFamily="34" charset="0"/>
              <a:buChar char="•"/>
              <a:defRPr/>
            </a:pPr>
            <a:r>
              <a:rPr lang="en-US" dirty="0"/>
              <a:t>As a reminder, document any and all assumptions that go into your economic evaluation! This is important for sharing results and for comparability.</a:t>
            </a:r>
          </a:p>
          <a:p>
            <a:endParaRPr lang="en-US" dirty="0"/>
          </a:p>
        </p:txBody>
      </p:sp>
      <p:sp>
        <p:nvSpPr>
          <p:cNvPr id="4" name="Slide Number Placeholder 3"/>
          <p:cNvSpPr>
            <a:spLocks noGrp="1"/>
          </p:cNvSpPr>
          <p:nvPr>
            <p:ph type="sldNum" sz="quarter" idx="5"/>
          </p:nvPr>
        </p:nvSpPr>
        <p:spPr/>
        <p:txBody>
          <a:bodyPr/>
          <a:lstStyle/>
          <a:p>
            <a:fld id="{E70B580A-D266-4931-BBBA-8E8CA5297CF3}" type="slidenum">
              <a:rPr lang="en-US" smtClean="0"/>
              <a:t>26</a:t>
            </a:fld>
            <a:endParaRPr lang="en-US"/>
          </a:p>
        </p:txBody>
      </p:sp>
    </p:spTree>
    <p:extLst>
      <p:ext uri="{BB962C8B-B14F-4D97-AF65-F5344CB8AC3E}">
        <p14:creationId xmlns:p14="http://schemas.microsoft.com/office/powerpoint/2010/main" val="842725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the handout as part of this training for the answer key.</a:t>
            </a:r>
          </a:p>
          <a:p>
            <a:endParaRPr lang="en-US" dirty="0"/>
          </a:p>
        </p:txBody>
      </p:sp>
      <p:sp>
        <p:nvSpPr>
          <p:cNvPr id="4" name="Slide Number Placeholder 3"/>
          <p:cNvSpPr>
            <a:spLocks noGrp="1"/>
          </p:cNvSpPr>
          <p:nvPr>
            <p:ph type="sldNum" sz="quarter" idx="5"/>
          </p:nvPr>
        </p:nvSpPr>
        <p:spPr/>
        <p:txBody>
          <a:bodyPr/>
          <a:lstStyle/>
          <a:p>
            <a:fld id="{E70B580A-D266-4931-BBBA-8E8CA5297CF3}" type="slidenum">
              <a:rPr lang="en-US" smtClean="0"/>
              <a:t>29</a:t>
            </a:fld>
            <a:endParaRPr lang="en-US"/>
          </a:p>
        </p:txBody>
      </p:sp>
    </p:spTree>
    <p:extLst>
      <p:ext uri="{BB962C8B-B14F-4D97-AF65-F5344CB8AC3E}">
        <p14:creationId xmlns:p14="http://schemas.microsoft.com/office/powerpoint/2010/main" val="768104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41923">
              <a:buFont typeface="Arial" panose="020B0604020202020204" pitchFamily="34" charset="0"/>
              <a:buChar char="•"/>
              <a:defRPr/>
            </a:pPr>
            <a:r>
              <a:rPr lang="en-US" dirty="0"/>
              <a:t>As a reminder, there are various stages in program planning in which you can use costing data. In economic evaluations, costing data is combined with impact data to inform policy decisions.</a:t>
            </a:r>
          </a:p>
          <a:p>
            <a:pPr marL="171450" indent="-171450" defTabSz="941923">
              <a:buFont typeface="Arial" panose="020B0604020202020204" pitchFamily="34" charset="0"/>
              <a:buChar char="•"/>
              <a:defRPr/>
            </a:pPr>
            <a:r>
              <a:rPr lang="en-US" dirty="0"/>
              <a:t>Initially, during program planning, costing data can be used to determine priorities. Cost data can then be used for budgeting and planning, and eventually as a costing and monitoring tool after program implementation.</a:t>
            </a:r>
          </a:p>
          <a:p>
            <a:endParaRPr lang="en-US" dirty="0"/>
          </a:p>
        </p:txBody>
      </p:sp>
      <p:sp>
        <p:nvSpPr>
          <p:cNvPr id="4" name="Slide Number Placeholder 3"/>
          <p:cNvSpPr>
            <a:spLocks noGrp="1"/>
          </p:cNvSpPr>
          <p:nvPr>
            <p:ph type="sldNum" sz="quarter" idx="5"/>
          </p:nvPr>
        </p:nvSpPr>
        <p:spPr/>
        <p:txBody>
          <a:bodyPr/>
          <a:lstStyle/>
          <a:p>
            <a:fld id="{E70B580A-D266-4931-BBBA-8E8CA5297CF3}" type="slidenum">
              <a:rPr lang="en-US" smtClean="0"/>
              <a:t>4</a:t>
            </a:fld>
            <a:endParaRPr lang="en-US"/>
          </a:p>
        </p:txBody>
      </p:sp>
    </p:spTree>
    <p:extLst>
      <p:ext uri="{BB962C8B-B14F-4D97-AF65-F5344CB8AC3E}">
        <p14:creationId xmlns:p14="http://schemas.microsoft.com/office/powerpoint/2010/main" val="3699042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reminder, cost is only one leg of this three-legged stool, and all three types of data can be triangulated to inform estimates.</a:t>
            </a:r>
          </a:p>
          <a:p>
            <a:endParaRPr lang="en-US" dirty="0"/>
          </a:p>
        </p:txBody>
      </p:sp>
      <p:sp>
        <p:nvSpPr>
          <p:cNvPr id="4" name="Slide Number Placeholder 3"/>
          <p:cNvSpPr>
            <a:spLocks noGrp="1"/>
          </p:cNvSpPr>
          <p:nvPr>
            <p:ph type="sldNum" sz="quarter" idx="5"/>
          </p:nvPr>
        </p:nvSpPr>
        <p:spPr/>
        <p:txBody>
          <a:bodyPr/>
          <a:lstStyle/>
          <a:p>
            <a:fld id="{E70B580A-D266-4931-BBBA-8E8CA5297CF3}" type="slidenum">
              <a:rPr lang="en-US" smtClean="0"/>
              <a:t>5</a:t>
            </a:fld>
            <a:endParaRPr lang="en-US"/>
          </a:p>
        </p:txBody>
      </p:sp>
    </p:spTree>
    <p:extLst>
      <p:ext uri="{BB962C8B-B14F-4D97-AF65-F5344CB8AC3E}">
        <p14:creationId xmlns:p14="http://schemas.microsoft.com/office/powerpoint/2010/main" val="2526599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41923">
              <a:buFont typeface="Arial" panose="020B0604020202020204" pitchFamily="34" charset="0"/>
              <a:buChar char="•"/>
              <a:defRPr/>
            </a:pPr>
            <a:r>
              <a:rPr lang="en-US" dirty="0"/>
              <a:t>Large-scale costing studies are often costly, time consuming and deliver results long after they are needed.</a:t>
            </a:r>
          </a:p>
          <a:p>
            <a:pPr marL="171450" indent="-171450" defTabSz="941923">
              <a:buFont typeface="Arial" panose="020B0604020202020204" pitchFamily="34" charset="0"/>
              <a:buChar char="•"/>
              <a:defRPr/>
            </a:pPr>
            <a:r>
              <a:rPr lang="en-US" dirty="0"/>
              <a:t>The question is then, how do we access and use cost data? To understand cost data, it is important to be familiar with basic terminology and methodology (Module #1 in this training series covers this).</a:t>
            </a:r>
          </a:p>
          <a:p>
            <a:pPr marL="171450" indent="-171450" defTabSz="941923">
              <a:buFont typeface="Arial" panose="020B0604020202020204" pitchFamily="34" charset="0"/>
              <a:buChar char="•"/>
              <a:defRPr/>
            </a:pPr>
            <a:r>
              <a:rPr lang="en-US" dirty="0"/>
              <a:t>It is also helpful to understand the different types of economic evaluations that are done. By understanding the limits and comparability of each of these evaluation types, you can choose the most appropriate type of study to pull data from.</a:t>
            </a:r>
          </a:p>
          <a:p>
            <a:endParaRPr lang="en-US" dirty="0"/>
          </a:p>
        </p:txBody>
      </p:sp>
      <p:sp>
        <p:nvSpPr>
          <p:cNvPr id="4" name="Slide Number Placeholder 3"/>
          <p:cNvSpPr>
            <a:spLocks noGrp="1"/>
          </p:cNvSpPr>
          <p:nvPr>
            <p:ph type="sldNum" sz="quarter" idx="5"/>
          </p:nvPr>
        </p:nvSpPr>
        <p:spPr/>
        <p:txBody>
          <a:bodyPr/>
          <a:lstStyle/>
          <a:p>
            <a:fld id="{E70B580A-D266-4931-BBBA-8E8CA5297CF3}" type="slidenum">
              <a:rPr lang="en-US" smtClean="0"/>
              <a:t>6</a:t>
            </a:fld>
            <a:endParaRPr lang="en-US"/>
          </a:p>
        </p:txBody>
      </p:sp>
    </p:spTree>
    <p:extLst>
      <p:ext uri="{BB962C8B-B14F-4D97-AF65-F5344CB8AC3E}">
        <p14:creationId xmlns:p14="http://schemas.microsoft.com/office/powerpoint/2010/main" val="713363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iDSI</a:t>
            </a:r>
            <a:r>
              <a:rPr lang="en-US" dirty="0"/>
              <a:t> Reference Case for Economic Evaluation, </a:t>
            </a:r>
            <a:r>
              <a:rPr lang="en-US" dirty="0">
                <a:hlinkClick r:id="rId3">
                  <a:extLst>
                    <a:ext uri="{A12FA001-AC4F-418D-AE19-62706E023703}">
                      <ahyp:hlinkClr xmlns:ahyp="http://schemas.microsoft.com/office/drawing/2018/hyperlinkcolor" val="tx"/>
                    </a:ext>
                  </a:extLst>
                </a:hlinkClick>
              </a:rPr>
              <a:t>https://idsihealth.org/resource-items/idsi-reference-case-for-economic-evaluation/</a:t>
            </a:r>
            <a:r>
              <a:rPr lang="en-US" dirty="0"/>
              <a:t> </a:t>
            </a:r>
          </a:p>
          <a:p>
            <a:endParaRPr lang="en-US" dirty="0"/>
          </a:p>
        </p:txBody>
      </p:sp>
      <p:sp>
        <p:nvSpPr>
          <p:cNvPr id="4" name="Slide Number Placeholder 3"/>
          <p:cNvSpPr>
            <a:spLocks noGrp="1"/>
          </p:cNvSpPr>
          <p:nvPr>
            <p:ph type="sldNum" sz="quarter" idx="5"/>
          </p:nvPr>
        </p:nvSpPr>
        <p:spPr/>
        <p:txBody>
          <a:bodyPr/>
          <a:lstStyle/>
          <a:p>
            <a:fld id="{E70B580A-D266-4931-BBBA-8E8CA5297CF3}" type="slidenum">
              <a:rPr lang="en-US" smtClean="0"/>
              <a:t>8</a:t>
            </a:fld>
            <a:endParaRPr lang="en-US"/>
          </a:p>
        </p:txBody>
      </p:sp>
    </p:spTree>
    <p:extLst>
      <p:ext uri="{BB962C8B-B14F-4D97-AF65-F5344CB8AC3E}">
        <p14:creationId xmlns:p14="http://schemas.microsoft.com/office/powerpoint/2010/main" val="1885746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Economic evaluations help us to better understand how to allocate scarce resources, based on the benefits and the costs of programs and interventions.</a:t>
            </a:r>
          </a:p>
          <a:p>
            <a:endParaRPr lang="en-US" dirty="0"/>
          </a:p>
        </p:txBody>
      </p:sp>
      <p:sp>
        <p:nvSpPr>
          <p:cNvPr id="4" name="Slide Number Placeholder 3"/>
          <p:cNvSpPr>
            <a:spLocks noGrp="1"/>
          </p:cNvSpPr>
          <p:nvPr>
            <p:ph type="sldNum" sz="quarter" idx="5"/>
          </p:nvPr>
        </p:nvSpPr>
        <p:spPr/>
        <p:txBody>
          <a:bodyPr/>
          <a:lstStyle/>
          <a:p>
            <a:fld id="{E70B580A-D266-4931-BBBA-8E8CA5297CF3}" type="slidenum">
              <a:rPr lang="en-US" smtClean="0"/>
              <a:t>9</a:t>
            </a:fld>
            <a:endParaRPr lang="en-US"/>
          </a:p>
        </p:txBody>
      </p:sp>
    </p:spTree>
    <p:extLst>
      <p:ext uri="{BB962C8B-B14F-4D97-AF65-F5344CB8AC3E}">
        <p14:creationId xmlns:p14="http://schemas.microsoft.com/office/powerpoint/2010/main" val="1108497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41923">
              <a:buFont typeface="Arial" panose="020B0604020202020204" pitchFamily="34" charset="0"/>
              <a:buChar char="•"/>
              <a:defRPr/>
            </a:pPr>
            <a:r>
              <a:rPr lang="en-US" dirty="0"/>
              <a:t>These are the four main types of economic evaluation that can be found in the literature</a:t>
            </a:r>
          </a:p>
          <a:p>
            <a:pPr marL="628650" lvl="1" indent="-171450" defTabSz="941923">
              <a:buFont typeface="Arial" panose="020B0604020202020204" pitchFamily="34" charset="0"/>
              <a:buChar char="•"/>
              <a:defRPr/>
            </a:pPr>
            <a:r>
              <a:rPr lang="en-US" b="1" dirty="0"/>
              <a:t>Cost-Efficiency Analysis</a:t>
            </a:r>
            <a:r>
              <a:rPr lang="en-US" dirty="0"/>
              <a:t>: Can also be called a “cost-outcome analysis”. Combines cost data with program data and doesn’t require many assumptions to calculate. However, these values can only be compared to other interventions that have the same denominator, such as </a:t>
            </a:r>
            <a:r>
              <a:rPr lang="en-US" dirty="0" err="1"/>
              <a:t>CYP</a:t>
            </a:r>
            <a:r>
              <a:rPr lang="en-US" dirty="0"/>
              <a:t>.</a:t>
            </a:r>
          </a:p>
          <a:p>
            <a:pPr marL="628650" lvl="1" indent="-171450" defTabSz="941923">
              <a:buFont typeface="Arial" panose="020B0604020202020204" pitchFamily="34" charset="0"/>
              <a:buChar char="•"/>
              <a:defRPr/>
            </a:pPr>
            <a:r>
              <a:rPr lang="en-US" b="1" dirty="0"/>
              <a:t>Cost-Effectiveness Analysis</a:t>
            </a:r>
            <a:r>
              <a:rPr lang="en-US" dirty="0"/>
              <a:t>: Combines the same cost data as above, but often uses modeled data as the denominator. This requires assumptions due to the use of modeled data. Can only be compared to other values within reproductive health that have the same denominator, such as cost per unintended pregnancy averted.</a:t>
            </a:r>
          </a:p>
          <a:p>
            <a:pPr marL="628650" lvl="1" indent="-171450" defTabSz="941923">
              <a:buFont typeface="Arial" panose="020B0604020202020204" pitchFamily="34" charset="0"/>
              <a:buChar char="•"/>
              <a:defRPr/>
            </a:pPr>
            <a:r>
              <a:rPr lang="en-US" b="1" dirty="0"/>
              <a:t>Cost-Utility Analysis</a:t>
            </a:r>
            <a:r>
              <a:rPr lang="en-US" dirty="0"/>
              <a:t>: Produces a cost per disability adjusted life year (</a:t>
            </a:r>
            <a:r>
              <a:rPr lang="en-US" dirty="0" err="1"/>
              <a:t>DALYs</a:t>
            </a:r>
            <a:r>
              <a:rPr lang="en-US" dirty="0"/>
              <a:t>), or health life year saved (</a:t>
            </a:r>
            <a:r>
              <a:rPr lang="en-US" dirty="0" err="1"/>
              <a:t>HLY</a:t>
            </a:r>
            <a:r>
              <a:rPr lang="en-US" dirty="0"/>
              <a:t>). Denominator adjusts for quality of life by translating modeled outcomes into </a:t>
            </a:r>
            <a:r>
              <a:rPr lang="en-US" dirty="0" err="1"/>
              <a:t>DALYs</a:t>
            </a:r>
            <a:r>
              <a:rPr lang="en-US" dirty="0"/>
              <a:t> or </a:t>
            </a:r>
            <a:r>
              <a:rPr lang="en-US" dirty="0" err="1"/>
              <a:t>HLYs</a:t>
            </a:r>
            <a:r>
              <a:rPr lang="en-US" dirty="0"/>
              <a:t>. Requires more assumptions but results can be compared across health areas, since </a:t>
            </a:r>
            <a:r>
              <a:rPr lang="en-US" dirty="0" err="1"/>
              <a:t>DALYs</a:t>
            </a:r>
            <a:r>
              <a:rPr lang="en-US" dirty="0"/>
              <a:t> and </a:t>
            </a:r>
            <a:r>
              <a:rPr lang="en-US" dirty="0" err="1"/>
              <a:t>HLYs</a:t>
            </a:r>
            <a:r>
              <a:rPr lang="en-US" dirty="0"/>
              <a:t> are not specific to family planning.</a:t>
            </a:r>
          </a:p>
          <a:p>
            <a:pPr marL="628650" lvl="1" indent="-171450" defTabSz="941923">
              <a:buFont typeface="Arial" panose="020B0604020202020204" pitchFamily="34" charset="0"/>
              <a:buChar char="•"/>
              <a:defRPr/>
            </a:pPr>
            <a:r>
              <a:rPr lang="en-US" b="1" dirty="0"/>
              <a:t>Benefit-Cost Analysis</a:t>
            </a:r>
            <a:r>
              <a:rPr lang="en-US" dirty="0"/>
              <a:t>: Assigns a monetary value to a benefit, such as healthy life year gained. Comparable across multiple health areas. </a:t>
            </a:r>
          </a:p>
          <a:p>
            <a:endParaRPr lang="en-US" dirty="0"/>
          </a:p>
        </p:txBody>
      </p:sp>
      <p:sp>
        <p:nvSpPr>
          <p:cNvPr id="4" name="Slide Number Placeholder 3"/>
          <p:cNvSpPr>
            <a:spLocks noGrp="1"/>
          </p:cNvSpPr>
          <p:nvPr>
            <p:ph type="sldNum" sz="quarter" idx="5"/>
          </p:nvPr>
        </p:nvSpPr>
        <p:spPr/>
        <p:txBody>
          <a:bodyPr/>
          <a:lstStyle/>
          <a:p>
            <a:fld id="{E70B580A-D266-4931-BBBA-8E8CA5297CF3}" type="slidenum">
              <a:rPr lang="en-US" smtClean="0"/>
              <a:t>10</a:t>
            </a:fld>
            <a:endParaRPr lang="en-US"/>
          </a:p>
        </p:txBody>
      </p:sp>
    </p:spTree>
    <p:extLst>
      <p:ext uri="{BB962C8B-B14F-4D97-AF65-F5344CB8AC3E}">
        <p14:creationId xmlns:p14="http://schemas.microsoft.com/office/powerpoint/2010/main" val="510221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Requires the lowest number of assumptions required to produce but has the least comparability across health fields since the denominator needs to be the same outcome variable, such as </a:t>
            </a:r>
            <a:r>
              <a:rPr lang="en-US" dirty="0" err="1"/>
              <a:t>CYP</a:t>
            </a:r>
            <a:r>
              <a:rPr lang="en-US" dirty="0"/>
              <a:t>.</a:t>
            </a:r>
          </a:p>
          <a:p>
            <a:endParaRPr lang="en-US" dirty="0"/>
          </a:p>
        </p:txBody>
      </p:sp>
      <p:sp>
        <p:nvSpPr>
          <p:cNvPr id="4" name="Slide Number Placeholder 3"/>
          <p:cNvSpPr>
            <a:spLocks noGrp="1"/>
          </p:cNvSpPr>
          <p:nvPr>
            <p:ph type="sldNum" sz="quarter" idx="5"/>
          </p:nvPr>
        </p:nvSpPr>
        <p:spPr/>
        <p:txBody>
          <a:bodyPr/>
          <a:lstStyle/>
          <a:p>
            <a:fld id="{E70B580A-D266-4931-BBBA-8E8CA5297CF3}" type="slidenum">
              <a:rPr lang="en-US" smtClean="0"/>
              <a:t>11</a:t>
            </a:fld>
            <a:endParaRPr lang="en-US"/>
          </a:p>
        </p:txBody>
      </p:sp>
    </p:spTree>
    <p:extLst>
      <p:ext uri="{BB962C8B-B14F-4D97-AF65-F5344CB8AC3E}">
        <p14:creationId xmlns:p14="http://schemas.microsoft.com/office/powerpoint/2010/main" val="2732093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41923">
              <a:buFont typeface="Arial" panose="020B0604020202020204" pitchFamily="34" charset="0"/>
              <a:buChar char="•"/>
              <a:defRPr/>
            </a:pPr>
            <a:r>
              <a:rPr lang="en-US" dirty="0"/>
              <a:t>Requires a few more assumptions since modeling is used to produce the denominator. However, these results could be compared across other reproductive health areas. </a:t>
            </a:r>
          </a:p>
          <a:p>
            <a:pPr marL="171450" indent="-171450" defTabSz="941923">
              <a:buFont typeface="Arial" panose="020B0604020202020204" pitchFamily="34" charset="0"/>
              <a:buChar char="•"/>
              <a:defRPr/>
            </a:pPr>
            <a:r>
              <a:rPr lang="en-US" dirty="0"/>
              <a:t>For example, a cost per unintended pregnancy averted from a family planning program could be compared to another cost per unintended pregnancy averted from an adolescent health program</a:t>
            </a:r>
          </a:p>
          <a:p>
            <a:endParaRPr lang="en-US" dirty="0"/>
          </a:p>
        </p:txBody>
      </p:sp>
      <p:sp>
        <p:nvSpPr>
          <p:cNvPr id="4" name="Slide Number Placeholder 3"/>
          <p:cNvSpPr>
            <a:spLocks noGrp="1"/>
          </p:cNvSpPr>
          <p:nvPr>
            <p:ph type="sldNum" sz="quarter" idx="5"/>
          </p:nvPr>
        </p:nvSpPr>
        <p:spPr/>
        <p:txBody>
          <a:bodyPr/>
          <a:lstStyle/>
          <a:p>
            <a:fld id="{E70B580A-D266-4931-BBBA-8E8CA5297CF3}" type="slidenum">
              <a:rPr lang="en-US" smtClean="0"/>
              <a:t>12</a:t>
            </a:fld>
            <a:endParaRPr lang="en-US"/>
          </a:p>
        </p:txBody>
      </p:sp>
    </p:spTree>
    <p:extLst>
      <p:ext uri="{BB962C8B-B14F-4D97-AF65-F5344CB8AC3E}">
        <p14:creationId xmlns:p14="http://schemas.microsoft.com/office/powerpoint/2010/main" val="1603668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E2B02-E13D-4B31-D8F8-F7791CA1CB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0F876F-E095-9107-F2F0-335E56108425}"/>
              </a:ext>
            </a:extLst>
          </p:cNvPr>
          <p:cNvSpPr>
            <a:spLocks noGrp="1"/>
          </p:cNvSpPr>
          <p:nvPr>
            <p:ph type="dt" sz="half" idx="10"/>
          </p:nvPr>
        </p:nvSpPr>
        <p:spPr/>
        <p:txBody>
          <a:bodyPr/>
          <a:lstStyle/>
          <a:p>
            <a:fld id="{16AD8DDC-CF15-4684-BF90-B86107F8D4D3}" type="datetimeFigureOut">
              <a:rPr lang="en-US" smtClean="0"/>
              <a:t>10/19/2022</a:t>
            </a:fld>
            <a:endParaRPr lang="en-US"/>
          </a:p>
        </p:txBody>
      </p:sp>
      <p:sp>
        <p:nvSpPr>
          <p:cNvPr id="4" name="Footer Placeholder 3">
            <a:extLst>
              <a:ext uri="{FF2B5EF4-FFF2-40B4-BE49-F238E27FC236}">
                <a16:creationId xmlns:a16="http://schemas.microsoft.com/office/drawing/2014/main" id="{B9E3FA63-616B-DC82-D563-6749336DB3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269FC6-813C-4789-B019-57D099005F6E}"/>
              </a:ext>
            </a:extLst>
          </p:cNvPr>
          <p:cNvSpPr>
            <a:spLocks noGrp="1"/>
          </p:cNvSpPr>
          <p:nvPr>
            <p:ph type="sldNum" sz="quarter" idx="12"/>
          </p:nvPr>
        </p:nvSpPr>
        <p:spPr/>
        <p:txBody>
          <a:bodyPr/>
          <a:lstStyle/>
          <a:p>
            <a:fld id="{0D5CF650-D775-43FA-AF14-2DDD11285FE2}" type="slidenum">
              <a:rPr lang="en-US" smtClean="0"/>
              <a:t>‹#›</a:t>
            </a:fld>
            <a:endParaRPr lang="en-US"/>
          </a:p>
        </p:txBody>
      </p:sp>
    </p:spTree>
    <p:extLst>
      <p:ext uri="{BB962C8B-B14F-4D97-AF65-F5344CB8AC3E}">
        <p14:creationId xmlns:p14="http://schemas.microsoft.com/office/powerpoint/2010/main" val="77002244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ADA26F-F5B7-FB50-9D19-C5DC7B31257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3719FF-FDD2-D17C-11CE-FDF5D2B8D7B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F73A4D-3AFD-7DE6-FAE8-951123179CF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6AD8DDC-CF15-4684-BF90-B86107F8D4D3}" type="datetimeFigureOut">
              <a:rPr lang="en-US" smtClean="0"/>
              <a:t>10/19/2022</a:t>
            </a:fld>
            <a:endParaRPr lang="en-US"/>
          </a:p>
        </p:txBody>
      </p:sp>
      <p:sp>
        <p:nvSpPr>
          <p:cNvPr id="5" name="Footer Placeholder 4">
            <a:extLst>
              <a:ext uri="{FF2B5EF4-FFF2-40B4-BE49-F238E27FC236}">
                <a16:creationId xmlns:a16="http://schemas.microsoft.com/office/drawing/2014/main" id="{1F3BB214-4A46-2402-AAB3-6C9CC0DFE9F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314BB0-E95C-3FD5-E7A1-5E23C68D937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D5CF650-D775-43FA-AF14-2DDD11285FE2}" type="slidenum">
              <a:rPr lang="en-US" smtClean="0"/>
              <a:t>‹#›</a:t>
            </a:fld>
            <a:endParaRPr lang="en-US"/>
          </a:p>
        </p:txBody>
      </p:sp>
    </p:spTree>
    <p:extLst>
      <p:ext uri="{BB962C8B-B14F-4D97-AF65-F5344CB8AC3E}">
        <p14:creationId xmlns:p14="http://schemas.microsoft.com/office/powerpoint/2010/main" val="2641424896"/>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35316A9-3CD8-9EC3-A5CF-5BCB5D7103BE}"/>
              </a:ext>
            </a:extLst>
          </p:cNvPr>
          <p:cNvSpPr>
            <a:spLocks noGrp="1"/>
          </p:cNvSpPr>
          <p:nvPr>
            <p:ph type="title"/>
          </p:nvPr>
        </p:nvSpPr>
        <p:spPr/>
        <p:txBody>
          <a:bodyPr/>
          <a:lstStyle/>
          <a:p>
            <a:r>
              <a:rPr lang="en-US"/>
              <a:t>Costing for Family Planning: </a:t>
            </a:r>
            <a:br>
              <a:rPr lang="en-US"/>
            </a:br>
            <a:r>
              <a:rPr lang="en-US" i="1"/>
              <a:t>Types of Economic Evaluation</a:t>
            </a:r>
            <a:endParaRPr lang="en-US" i="1" dirty="0"/>
          </a:p>
        </p:txBody>
      </p:sp>
      <p:pic>
        <p:nvPicPr>
          <p:cNvPr id="3" name="Picture 2">
            <a:extLst>
              <a:ext uri="{FF2B5EF4-FFF2-40B4-BE49-F238E27FC236}">
                <a16:creationId xmlns:a16="http://schemas.microsoft.com/office/drawing/2014/main" id="{C8DCB4CC-E8BB-2E35-2B2A-3D8A078388AE}"/>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87558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FC1DC39-B8E9-66ED-7210-B6DE06A5FC22}"/>
              </a:ext>
            </a:extLst>
          </p:cNvPr>
          <p:cNvSpPr>
            <a:spLocks noGrp="1"/>
          </p:cNvSpPr>
          <p:nvPr>
            <p:ph type="title"/>
          </p:nvPr>
        </p:nvSpPr>
        <p:spPr/>
        <p:txBody>
          <a:bodyPr/>
          <a:lstStyle/>
          <a:p>
            <a:r>
              <a:rPr lang="en-US" sz="3600"/>
              <a:t>Different types of economic evaluations</a:t>
            </a:r>
            <a:endParaRPr lang="en-US" sz="3600" dirty="0"/>
          </a:p>
        </p:txBody>
      </p:sp>
      <p:pic>
        <p:nvPicPr>
          <p:cNvPr id="3" name="Picture 2">
            <a:extLst>
              <a:ext uri="{FF2B5EF4-FFF2-40B4-BE49-F238E27FC236}">
                <a16:creationId xmlns:a16="http://schemas.microsoft.com/office/drawing/2014/main" id="{662EFFF5-3D1B-E47B-7F48-EE8C4A96B35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103402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5016A7C-E28C-3415-0C5C-0768C01384B7}"/>
              </a:ext>
            </a:extLst>
          </p:cNvPr>
          <p:cNvSpPr>
            <a:spLocks noGrp="1"/>
          </p:cNvSpPr>
          <p:nvPr>
            <p:ph type="title"/>
          </p:nvPr>
        </p:nvSpPr>
        <p:spPr/>
        <p:txBody>
          <a:bodyPr/>
          <a:lstStyle/>
          <a:p>
            <a:r>
              <a:rPr lang="en-US" sz="3200"/>
              <a:t>Example: Cost-efficiency (cost-outcome) analysis (cost per CYP)</a:t>
            </a:r>
            <a:endParaRPr lang="en-US" sz="3200" dirty="0"/>
          </a:p>
        </p:txBody>
      </p:sp>
      <p:pic>
        <p:nvPicPr>
          <p:cNvPr id="3" name="Picture 2">
            <a:extLst>
              <a:ext uri="{FF2B5EF4-FFF2-40B4-BE49-F238E27FC236}">
                <a16:creationId xmlns:a16="http://schemas.microsoft.com/office/drawing/2014/main" id="{AB9167F1-5D56-C905-3E6A-52BCA64841B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82212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B544524-5C50-A395-658D-2AED9E29F4B6}"/>
              </a:ext>
            </a:extLst>
          </p:cNvPr>
          <p:cNvSpPr>
            <a:spLocks noGrp="1"/>
          </p:cNvSpPr>
          <p:nvPr>
            <p:ph type="title"/>
          </p:nvPr>
        </p:nvSpPr>
        <p:spPr/>
        <p:txBody>
          <a:bodyPr/>
          <a:lstStyle/>
          <a:p>
            <a:r>
              <a:rPr lang="en-US" sz="3600"/>
              <a:t>Example: Cost-effectiveness analysis (CEA: cost per unintended pregnancy averted)</a:t>
            </a:r>
            <a:endParaRPr lang="en-US" sz="3600" dirty="0"/>
          </a:p>
        </p:txBody>
      </p:sp>
      <p:pic>
        <p:nvPicPr>
          <p:cNvPr id="3" name="Picture 2">
            <a:extLst>
              <a:ext uri="{FF2B5EF4-FFF2-40B4-BE49-F238E27FC236}">
                <a16:creationId xmlns:a16="http://schemas.microsoft.com/office/drawing/2014/main" id="{52CBC0CA-B24E-2BAE-0DDF-9CD81C9F735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82114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A467626-131E-0203-CC12-43DE9081803D}"/>
              </a:ext>
            </a:extLst>
          </p:cNvPr>
          <p:cNvSpPr>
            <a:spLocks noGrp="1"/>
          </p:cNvSpPr>
          <p:nvPr>
            <p:ph type="title"/>
          </p:nvPr>
        </p:nvSpPr>
        <p:spPr/>
        <p:txBody>
          <a:bodyPr/>
          <a:lstStyle/>
          <a:p>
            <a:r>
              <a:rPr lang="en-US" sz="2800"/>
              <a:t>Example: Cost-utility analysis (CUA: cost per DALY averted</a:t>
            </a:r>
            <a:r>
              <a:rPr lang="en-US" sz="3000"/>
              <a:t>)</a:t>
            </a:r>
            <a:endParaRPr lang="en-US" sz="3000" dirty="0"/>
          </a:p>
        </p:txBody>
      </p:sp>
      <p:pic>
        <p:nvPicPr>
          <p:cNvPr id="3" name="Picture 2">
            <a:extLst>
              <a:ext uri="{FF2B5EF4-FFF2-40B4-BE49-F238E27FC236}">
                <a16:creationId xmlns:a16="http://schemas.microsoft.com/office/drawing/2014/main" id="{37E45ED4-7AB9-250B-FE93-1DD84D5E807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31753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A2555D2-F4A8-0ABE-C02B-92B64DB2DBEF}"/>
              </a:ext>
            </a:extLst>
          </p:cNvPr>
          <p:cNvSpPr>
            <a:spLocks noGrp="1"/>
          </p:cNvSpPr>
          <p:nvPr>
            <p:ph type="title"/>
          </p:nvPr>
        </p:nvSpPr>
        <p:spPr/>
        <p:txBody>
          <a:bodyPr/>
          <a:lstStyle/>
          <a:p>
            <a:r>
              <a:rPr lang="en-US" sz="3000"/>
              <a:t>Example: Benefit-cost analysis (BCA: Benefits/costs for RMNCH interventions)</a:t>
            </a:r>
            <a:endParaRPr lang="en-US" sz="3000" dirty="0"/>
          </a:p>
        </p:txBody>
      </p:sp>
      <p:pic>
        <p:nvPicPr>
          <p:cNvPr id="3" name="Picture 2">
            <a:extLst>
              <a:ext uri="{FF2B5EF4-FFF2-40B4-BE49-F238E27FC236}">
                <a16:creationId xmlns:a16="http://schemas.microsoft.com/office/drawing/2014/main" id="{538247C2-1B7A-25D7-3596-E5DEA0AF10B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69069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CF8357F-1E1A-8085-998E-BB5088113F17}"/>
              </a:ext>
            </a:extLst>
          </p:cNvPr>
          <p:cNvSpPr>
            <a:spLocks noGrp="1"/>
          </p:cNvSpPr>
          <p:nvPr>
            <p:ph type="title"/>
          </p:nvPr>
        </p:nvSpPr>
        <p:spPr/>
        <p:txBody>
          <a:bodyPr/>
          <a:lstStyle/>
          <a:p>
            <a:r>
              <a:rPr lang="en-US" sz="4400"/>
              <a:t>A couple of related terms:</a:t>
            </a:r>
            <a:endParaRPr lang="en-US" dirty="0"/>
          </a:p>
        </p:txBody>
      </p:sp>
      <p:pic>
        <p:nvPicPr>
          <p:cNvPr id="3" name="Picture 2">
            <a:extLst>
              <a:ext uri="{FF2B5EF4-FFF2-40B4-BE49-F238E27FC236}">
                <a16:creationId xmlns:a16="http://schemas.microsoft.com/office/drawing/2014/main" id="{30A25AB7-B404-3D73-EB81-14CD93926BB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97754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A0D4C3B-0D75-D603-FD4D-B33FAC810410}"/>
              </a:ext>
            </a:extLst>
          </p:cNvPr>
          <p:cNvSpPr>
            <a:spLocks noGrp="1"/>
          </p:cNvSpPr>
          <p:nvPr>
            <p:ph type="title"/>
          </p:nvPr>
        </p:nvSpPr>
        <p:spPr/>
        <p:txBody>
          <a:bodyPr/>
          <a:lstStyle/>
          <a:p>
            <a:r>
              <a:rPr lang="en-US" sz="3600"/>
              <a:t>How do you conduct an economic evaluation?</a:t>
            </a:r>
            <a:endParaRPr lang="en-US" sz="3600" dirty="0"/>
          </a:p>
        </p:txBody>
      </p:sp>
      <p:pic>
        <p:nvPicPr>
          <p:cNvPr id="3" name="Picture 2">
            <a:extLst>
              <a:ext uri="{FF2B5EF4-FFF2-40B4-BE49-F238E27FC236}">
                <a16:creationId xmlns:a16="http://schemas.microsoft.com/office/drawing/2014/main" id="{D1453EA5-45D3-B35A-5507-B0F966B67BD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30950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5BABEB9-592E-E289-EECE-8C75D08B3E78}"/>
              </a:ext>
            </a:extLst>
          </p:cNvPr>
          <p:cNvSpPr>
            <a:spLocks noGrp="1"/>
          </p:cNvSpPr>
          <p:nvPr>
            <p:ph type="title"/>
          </p:nvPr>
        </p:nvSpPr>
        <p:spPr/>
        <p:txBody>
          <a:bodyPr/>
          <a:lstStyle/>
          <a:p>
            <a:r>
              <a:rPr lang="en-US" sz="3600"/>
              <a:t>How would you utilize the results of an economic evaluation?</a:t>
            </a:r>
            <a:endParaRPr lang="en-US" sz="3600" dirty="0"/>
          </a:p>
        </p:txBody>
      </p:sp>
      <p:pic>
        <p:nvPicPr>
          <p:cNvPr id="3" name="Picture 2">
            <a:extLst>
              <a:ext uri="{FF2B5EF4-FFF2-40B4-BE49-F238E27FC236}">
                <a16:creationId xmlns:a16="http://schemas.microsoft.com/office/drawing/2014/main" id="{A28E5F1E-CA62-85F0-EA5E-C84A24BD5B96}"/>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60299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C29D8B2-9886-8B54-A65E-E70BE547D0B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89F58782-EE75-7C25-940A-DCB6F2B4A005}"/>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12960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422A3E2-09EA-389E-BC5A-CD00E861BE8D}"/>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7DAAF8CB-A014-483C-EE9F-CA0A9C149F9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35293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409E214-3517-0706-0FA0-9EFC4714DB48}"/>
              </a:ext>
            </a:extLst>
          </p:cNvPr>
          <p:cNvSpPr>
            <a:spLocks noGrp="1"/>
          </p:cNvSpPr>
          <p:nvPr>
            <p:ph type="title"/>
          </p:nvPr>
        </p:nvSpPr>
        <p:spPr/>
        <p:txBody>
          <a:bodyPr/>
          <a:lstStyle/>
          <a:p>
            <a:r>
              <a:rPr lang="en-US"/>
              <a:t>Types of Economic Evaluation</a:t>
            </a:r>
            <a:endParaRPr lang="en-US" dirty="0"/>
          </a:p>
        </p:txBody>
      </p:sp>
      <p:pic>
        <p:nvPicPr>
          <p:cNvPr id="3" name="Picture 2">
            <a:extLst>
              <a:ext uri="{FF2B5EF4-FFF2-40B4-BE49-F238E27FC236}">
                <a16:creationId xmlns:a16="http://schemas.microsoft.com/office/drawing/2014/main" id="{E658D4F1-7681-0F84-4A44-213C64F837A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16193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20667A1-95A8-9EBD-AA8A-1E6D3017EA2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508B1BF-A557-8D8B-B14B-E8361CECFFC9}"/>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20809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AD77279-9BC7-2FCA-1ED7-E838876A3993}"/>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EC721567-E089-B6D3-3B09-CAC20C078FB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172684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207D060-7671-1B84-14B2-7F087DB2FBE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57CE44C-617A-544A-D573-1A9D397E4AAC}"/>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65307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5B61CD2-2D1D-0290-78F6-52313FD59050}"/>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7FB0236C-F4C8-EE9D-1382-56B48203D55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74253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EC6F11A-C030-4D5C-91CF-5F676EBC4476}"/>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58DCD6EA-DA6E-2585-3E7A-B6988BE48D95}"/>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6012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60CA6E3-D8D8-D9D3-8BF7-D3CEF914AAE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0E16F0A7-99B6-B129-372F-4C32258C4F8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09168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DF1C353-B8B5-2E73-2D88-D8615267418B}"/>
              </a:ext>
            </a:extLst>
          </p:cNvPr>
          <p:cNvSpPr>
            <a:spLocks noGrp="1"/>
          </p:cNvSpPr>
          <p:nvPr>
            <p:ph type="title"/>
          </p:nvPr>
        </p:nvSpPr>
        <p:spPr/>
        <p:txBody>
          <a:bodyPr/>
          <a:lstStyle/>
          <a:p>
            <a:r>
              <a:rPr lang="en-US" sz="3600"/>
              <a:t>A few observations</a:t>
            </a:r>
            <a:endParaRPr lang="en-US" sz="3600" dirty="0"/>
          </a:p>
        </p:txBody>
      </p:sp>
      <p:pic>
        <p:nvPicPr>
          <p:cNvPr id="3" name="Picture 2">
            <a:extLst>
              <a:ext uri="{FF2B5EF4-FFF2-40B4-BE49-F238E27FC236}">
                <a16:creationId xmlns:a16="http://schemas.microsoft.com/office/drawing/2014/main" id="{62174642-6154-51CD-FD14-A491C811897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378396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62CEEC7-7A10-8586-060D-52473B3F366F}"/>
              </a:ext>
            </a:extLst>
          </p:cNvPr>
          <p:cNvSpPr>
            <a:spLocks noGrp="1"/>
          </p:cNvSpPr>
          <p:nvPr>
            <p:ph type="title"/>
          </p:nvPr>
        </p:nvSpPr>
        <p:spPr/>
        <p:txBody>
          <a:bodyPr/>
          <a:lstStyle/>
          <a:p>
            <a:r>
              <a:rPr lang="en-US"/>
              <a:t>Exercise:  What’s wrong with this economic evaluation?</a:t>
            </a:r>
            <a:endParaRPr lang="en-US" dirty="0"/>
          </a:p>
        </p:txBody>
      </p:sp>
      <p:pic>
        <p:nvPicPr>
          <p:cNvPr id="3" name="Picture 2">
            <a:extLst>
              <a:ext uri="{FF2B5EF4-FFF2-40B4-BE49-F238E27FC236}">
                <a16:creationId xmlns:a16="http://schemas.microsoft.com/office/drawing/2014/main" id="{96C67EB5-8139-E9CE-363D-CC6BB9CC7BD0}"/>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10735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7C5EE06-243D-A293-576D-3B152E59F961}"/>
              </a:ext>
            </a:extLst>
          </p:cNvPr>
          <p:cNvSpPr>
            <a:spLocks noGrp="1"/>
          </p:cNvSpPr>
          <p:nvPr>
            <p:ph type="title"/>
          </p:nvPr>
        </p:nvSpPr>
        <p:spPr/>
        <p:txBody>
          <a:bodyPr/>
          <a:lstStyle/>
          <a:p>
            <a:r>
              <a:rPr lang="en-US"/>
              <a:t>URHI cost-effectiveness analysis</a:t>
            </a:r>
            <a:endParaRPr lang="en-US" dirty="0"/>
          </a:p>
        </p:txBody>
      </p:sp>
      <p:pic>
        <p:nvPicPr>
          <p:cNvPr id="3" name="Picture 2">
            <a:extLst>
              <a:ext uri="{FF2B5EF4-FFF2-40B4-BE49-F238E27FC236}">
                <a16:creationId xmlns:a16="http://schemas.microsoft.com/office/drawing/2014/main" id="{15226D39-AFCA-02F9-C6DB-9FEE616CFD93}"/>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76933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2503C74-7CD7-2319-3B9C-6611D731D42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D7EC44B0-A0FD-860E-158C-387762C602C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59527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29EB15B-5468-D467-1198-C3D3ED07EA74}"/>
              </a:ext>
            </a:extLst>
          </p:cNvPr>
          <p:cNvSpPr>
            <a:spLocks noGrp="1"/>
          </p:cNvSpPr>
          <p:nvPr>
            <p:ph type="title"/>
          </p:nvPr>
        </p:nvSpPr>
        <p:spPr/>
        <p:txBody>
          <a:bodyPr/>
          <a:lstStyle/>
          <a:p>
            <a:r>
              <a:rPr lang="en-US"/>
              <a:t>Introduction</a:t>
            </a:r>
            <a:endParaRPr lang="en-US" dirty="0"/>
          </a:p>
        </p:txBody>
      </p:sp>
      <p:pic>
        <p:nvPicPr>
          <p:cNvPr id="3" name="Picture 2">
            <a:extLst>
              <a:ext uri="{FF2B5EF4-FFF2-40B4-BE49-F238E27FC236}">
                <a16:creationId xmlns:a16="http://schemas.microsoft.com/office/drawing/2014/main" id="{07071347-461E-8160-3A62-70F1DD2EEE84}"/>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4865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EA0BC84-EC29-EC0D-9C79-73E831F38C6D}"/>
              </a:ext>
            </a:extLst>
          </p:cNvPr>
          <p:cNvSpPr>
            <a:spLocks noGrp="1"/>
          </p:cNvSpPr>
          <p:nvPr>
            <p:ph type="title"/>
          </p:nvPr>
        </p:nvSpPr>
        <p:spPr/>
        <p:txBody>
          <a:bodyPr/>
          <a:lstStyle/>
          <a:p>
            <a:r>
              <a:rPr lang="en-US" sz="3200"/>
              <a:t>Key References for Economic Evaluation</a:t>
            </a:r>
            <a:endParaRPr lang="en-US" sz="3200" dirty="0"/>
          </a:p>
        </p:txBody>
      </p:sp>
      <p:pic>
        <p:nvPicPr>
          <p:cNvPr id="3" name="Picture 2">
            <a:extLst>
              <a:ext uri="{FF2B5EF4-FFF2-40B4-BE49-F238E27FC236}">
                <a16:creationId xmlns:a16="http://schemas.microsoft.com/office/drawing/2014/main" id="{9A4596B9-B593-07B7-5E1D-A63236A4B369}"/>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94335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555220B-37B9-D302-87BB-F824505052B2}"/>
              </a:ext>
            </a:extLst>
          </p:cNvPr>
          <p:cNvSpPr>
            <a:spLocks noGrp="1"/>
          </p:cNvSpPr>
          <p:nvPr>
            <p:ph type="title"/>
          </p:nvPr>
        </p:nvSpPr>
        <p:spPr/>
        <p:txBody>
          <a:bodyPr/>
          <a:lstStyle/>
          <a:p>
            <a:r>
              <a:rPr lang="en-US"/>
              <a:t>Thank you for your attention!</a:t>
            </a:r>
            <a:endParaRPr lang="en-US" dirty="0"/>
          </a:p>
        </p:txBody>
      </p:sp>
      <p:pic>
        <p:nvPicPr>
          <p:cNvPr id="3" name="Picture 2">
            <a:extLst>
              <a:ext uri="{FF2B5EF4-FFF2-40B4-BE49-F238E27FC236}">
                <a16:creationId xmlns:a16="http://schemas.microsoft.com/office/drawing/2014/main" id="{C54B4E35-3FDC-E20F-D2F8-4323211A06FD}"/>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855781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8A06753-649C-F126-4728-2D7638171EEA}"/>
              </a:ext>
            </a:extLst>
          </p:cNvPr>
          <p:cNvSpPr>
            <a:spLocks noGrp="1"/>
          </p:cNvSpPr>
          <p:nvPr>
            <p:ph type="title"/>
          </p:nvPr>
        </p:nvSpPr>
        <p:spPr/>
        <p:txBody>
          <a:bodyPr/>
          <a:lstStyle/>
          <a:p>
            <a:r>
              <a:rPr lang="en-US" sz="3200"/>
              <a:t>Introduction to using costing results</a:t>
            </a:r>
            <a:endParaRPr lang="en-US" sz="3200" dirty="0"/>
          </a:p>
        </p:txBody>
      </p:sp>
      <p:pic>
        <p:nvPicPr>
          <p:cNvPr id="3" name="Picture 2">
            <a:extLst>
              <a:ext uri="{FF2B5EF4-FFF2-40B4-BE49-F238E27FC236}">
                <a16:creationId xmlns:a16="http://schemas.microsoft.com/office/drawing/2014/main" id="{E072FBEB-A190-40B8-389A-0FA35A33C3A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31670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1482328-8933-557C-5936-D11C7E4B28CC}"/>
              </a:ext>
            </a:extLst>
          </p:cNvPr>
          <p:cNvSpPr>
            <a:spLocks noGrp="1"/>
          </p:cNvSpPr>
          <p:nvPr>
            <p:ph type="title"/>
          </p:nvPr>
        </p:nvSpPr>
        <p:spPr/>
        <p:txBody>
          <a:bodyPr/>
          <a:lstStyle/>
          <a:p>
            <a:r>
              <a:rPr lang="en-US" sz="3200">
                <a:solidFill>
                  <a:srgbClr val="92D050"/>
                </a:solidFill>
              </a:rPr>
              <a:t>RECALL</a:t>
            </a:r>
            <a:r>
              <a:rPr lang="en-US" sz="3200"/>
              <a:t>: “Cost” is one leg of a three-legged stool</a:t>
            </a:r>
            <a:endParaRPr lang="en-US" sz="3200" dirty="0"/>
          </a:p>
        </p:txBody>
      </p:sp>
      <p:pic>
        <p:nvPicPr>
          <p:cNvPr id="3" name="Picture 2">
            <a:extLst>
              <a:ext uri="{FF2B5EF4-FFF2-40B4-BE49-F238E27FC236}">
                <a16:creationId xmlns:a16="http://schemas.microsoft.com/office/drawing/2014/main" id="{49FA4DBF-6113-FCC4-D618-D03A7938551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81747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4B2F888-A35B-248D-5F92-D9C0E0C75B47}"/>
              </a:ext>
            </a:extLst>
          </p:cNvPr>
          <p:cNvSpPr>
            <a:spLocks noGrp="1"/>
          </p:cNvSpPr>
          <p:nvPr>
            <p:ph type="title"/>
          </p:nvPr>
        </p:nvSpPr>
        <p:spPr/>
        <p:txBody>
          <a:bodyPr/>
          <a:lstStyle/>
          <a:p>
            <a:r>
              <a:rPr lang="en-US" sz="3200"/>
              <a:t>Questions to ask when using costing results</a:t>
            </a:r>
            <a:endParaRPr lang="en-US" sz="3200" dirty="0"/>
          </a:p>
        </p:txBody>
      </p:sp>
      <p:pic>
        <p:nvPicPr>
          <p:cNvPr id="3" name="Picture 2">
            <a:extLst>
              <a:ext uri="{FF2B5EF4-FFF2-40B4-BE49-F238E27FC236}">
                <a16:creationId xmlns:a16="http://schemas.microsoft.com/office/drawing/2014/main" id="{250FD932-1453-62CF-F48A-332F9BDD35B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146091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3336848-627A-9698-F8FD-389DF8750A1B}"/>
              </a:ext>
            </a:extLst>
          </p:cNvPr>
          <p:cNvSpPr>
            <a:spLocks noGrp="1"/>
          </p:cNvSpPr>
          <p:nvPr>
            <p:ph type="title"/>
          </p:nvPr>
        </p:nvSpPr>
        <p:spPr/>
        <p:txBody>
          <a:bodyPr/>
          <a:lstStyle/>
          <a:p>
            <a:r>
              <a:rPr lang="en-US"/>
              <a:t>Economic evaluation</a:t>
            </a:r>
            <a:endParaRPr lang="en-US" dirty="0"/>
          </a:p>
        </p:txBody>
      </p:sp>
      <p:pic>
        <p:nvPicPr>
          <p:cNvPr id="3" name="Picture 2">
            <a:extLst>
              <a:ext uri="{FF2B5EF4-FFF2-40B4-BE49-F238E27FC236}">
                <a16:creationId xmlns:a16="http://schemas.microsoft.com/office/drawing/2014/main" id="{3421F97C-8918-8A4C-6AC7-DCC22DC8E729}"/>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803446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B52A068-F685-C7E5-D58F-22087E6CA907}"/>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6171E18D-56D9-43C5-245D-B0D173E35AB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49378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BEF9560-C205-A12C-4564-F9DDFC2A7AC4}"/>
              </a:ext>
            </a:extLst>
          </p:cNvPr>
          <p:cNvSpPr>
            <a:spLocks noGrp="1"/>
          </p:cNvSpPr>
          <p:nvPr>
            <p:ph type="title"/>
          </p:nvPr>
        </p:nvSpPr>
        <p:spPr/>
        <p:txBody>
          <a:bodyPr/>
          <a:lstStyle/>
          <a:p>
            <a:r>
              <a:rPr lang="en-US" sz="4000"/>
              <a:t>Why Economic Evaluation?</a:t>
            </a:r>
            <a:endParaRPr lang="en-US" sz="4000" dirty="0"/>
          </a:p>
        </p:txBody>
      </p:sp>
      <p:pic>
        <p:nvPicPr>
          <p:cNvPr id="3" name="Picture 2">
            <a:extLst>
              <a:ext uri="{FF2B5EF4-FFF2-40B4-BE49-F238E27FC236}">
                <a16:creationId xmlns:a16="http://schemas.microsoft.com/office/drawing/2014/main" id="{EFFA5B37-3B44-C429-A350-8436DA2524A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842920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1109</Words>
  <Application>Microsoft Office PowerPoint</Application>
  <PresentationFormat>On-screen Show (4:3)</PresentationFormat>
  <Paragraphs>78</Paragraphs>
  <Slides>31</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Costing for Family Planning:  Types of Economic Evaluation</vt:lpstr>
      <vt:lpstr>Types of Economic Evaluation</vt:lpstr>
      <vt:lpstr>Introduction</vt:lpstr>
      <vt:lpstr>Introduction to using costing results</vt:lpstr>
      <vt:lpstr>RECALL: “Cost” is one leg of a three-legged stool</vt:lpstr>
      <vt:lpstr>Questions to ask when using costing results</vt:lpstr>
      <vt:lpstr>Economic evaluation</vt:lpstr>
      <vt:lpstr>PowerPoint Presentation</vt:lpstr>
      <vt:lpstr>Why Economic Evaluation?</vt:lpstr>
      <vt:lpstr>Different types of economic evaluations</vt:lpstr>
      <vt:lpstr>Example: Cost-efficiency (cost-outcome) analysis (cost per CYP)</vt:lpstr>
      <vt:lpstr>Example: Cost-effectiveness analysis (CEA: cost per unintended pregnancy averted)</vt:lpstr>
      <vt:lpstr>Example: Cost-utility analysis (CUA: cost per DALY averted)</vt:lpstr>
      <vt:lpstr>Example: Benefit-cost analysis (BCA: Benefits/costs for RMNCH interventions)</vt:lpstr>
      <vt:lpstr>A couple of related terms:</vt:lpstr>
      <vt:lpstr>How do you conduct an economic evaluation?</vt:lpstr>
      <vt:lpstr>How would you utilize the results of an economic evaluation?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few observations</vt:lpstr>
      <vt:lpstr>Exercise:  What’s wrong with this economic evaluation?</vt:lpstr>
      <vt:lpstr>URHI cost-effectiveness analysis</vt:lpstr>
      <vt:lpstr>PowerPoint Presentation</vt:lpstr>
      <vt:lpstr>Key References for Economic Evaluation</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Costing for Family Planning:  Types of Economic Evaluation</dc:title>
  <dc:creator>Margaret Reeves</dc:creator>
  <cp:lastModifiedBy>Margaret Reeves</cp:lastModifiedBy>
  <cp:revision>2</cp:revision>
  <dcterms:created xsi:type="dcterms:W3CDTF">2022-10-20T02:37:25Z</dcterms:created>
  <dcterms:modified xsi:type="dcterms:W3CDTF">2022-10-20T02:43:47Z</dcterms:modified>
</cp:coreProperties>
</file>